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7" r:id="rId14"/>
    <p:sldId id="278" r:id="rId15"/>
    <p:sldId id="267" r:id="rId16"/>
    <p:sldId id="268" r:id="rId17"/>
    <p:sldId id="271" r:id="rId18"/>
    <p:sldId id="272" r:id="rId19"/>
    <p:sldId id="273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48966-7141-4809-A1B8-AA1AA0847D55}" type="datetimeFigureOut">
              <a:rPr lang="en-SG" smtClean="0"/>
              <a:t>5/2/2024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D8C42-1BAA-4F17-986D-9927579278A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361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7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8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9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7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30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5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94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74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plms.polite.edu.sg/d2l/le/enhancedSequenceViewer/345433?url=https%3A%2F%2Fb988e89b-eb2c-401a-999a-94b943da0008.sequences.api.brightspace.com%2F345433%2Factivity%2F6797415%3FfilterOnDatesAndDepth%3D1" TargetMode="External"/><Relationship Id="rId3" Type="http://schemas.openxmlformats.org/officeDocument/2006/relationships/hyperlink" Target="https://stats.mom.gov.sg/Pages/UnemploymentTimeSeries.aspx" TargetMode="External"/><Relationship Id="rId7" Type="http://schemas.openxmlformats.org/officeDocument/2006/relationships/hyperlink" Target="https://beta.data.gov.sg/datasets/d_8a806a11f7b8807441f967a824fa578e/view" TargetMode="External"/><Relationship Id="rId2" Type="http://schemas.openxmlformats.org/officeDocument/2006/relationships/hyperlink" Target="https://beta.data.gov.sg/collections/642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ta.data.gov.sg/datasets/d_ce0511e418694cd265a3a6fc8c266782/view" TargetMode="External"/><Relationship Id="rId5" Type="http://schemas.openxmlformats.org/officeDocument/2006/relationships/hyperlink" Target="https://beta.data.gov.sg/collections/671/view" TargetMode="External"/><Relationship Id="rId4" Type="http://schemas.openxmlformats.org/officeDocument/2006/relationships/hyperlink" Target="https://beta.data.gov.sg/datasets/d_e3598914c86699a9a36e68190f78c59a/view" TargetMode="External"/><Relationship Id="rId9" Type="http://schemas.openxmlformats.org/officeDocument/2006/relationships/hyperlink" Target="https://beta.data.gov.sg/collections/1921/vie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7728851A-BC04-106A-2EAA-2C122FE0E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148D7B7-CAFA-4089-A365-6371A76FE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44236 w 12192000"/>
              <a:gd name="connsiteY0" fmla="*/ 859953 h 6858000"/>
              <a:gd name="connsiteX1" fmla="*/ 954990 w 12192000"/>
              <a:gd name="connsiteY1" fmla="*/ 3049201 h 6858000"/>
              <a:gd name="connsiteX2" fmla="*/ 954990 w 12192000"/>
              <a:gd name="connsiteY2" fmla="*/ 3317710 h 6858000"/>
              <a:gd name="connsiteX3" fmla="*/ 954990 w 12192000"/>
              <a:gd name="connsiteY3" fmla="*/ 6057900 h 6858000"/>
              <a:gd name="connsiteX4" fmla="*/ 5334000 w 12192000"/>
              <a:gd name="connsiteY4" fmla="*/ 6057900 h 6858000"/>
              <a:gd name="connsiteX5" fmla="*/ 5334000 w 12192000"/>
              <a:gd name="connsiteY5" fmla="*/ 3049201 h 6858000"/>
              <a:gd name="connsiteX6" fmla="*/ 3144755 w 12192000"/>
              <a:gd name="connsiteY6" fmla="*/ 859953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44236" y="859953"/>
                </a:moveTo>
                <a:cubicBezTo>
                  <a:pt x="1935127" y="859953"/>
                  <a:pt x="954990" y="1840119"/>
                  <a:pt x="954990" y="3049201"/>
                </a:cubicBezTo>
                <a:lnTo>
                  <a:pt x="954990" y="3317710"/>
                </a:lnTo>
                <a:lnTo>
                  <a:pt x="954990" y="6057900"/>
                </a:lnTo>
                <a:lnTo>
                  <a:pt x="5334000" y="6057900"/>
                </a:lnTo>
                <a:lnTo>
                  <a:pt x="5334000" y="3049201"/>
                </a:lnTo>
                <a:cubicBezTo>
                  <a:pt x="5334000" y="1840119"/>
                  <a:pt x="4353860" y="859953"/>
                  <a:pt x="3144755" y="8599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1B55B-6A59-B480-EB6D-68042AB75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5662" y="1161232"/>
            <a:ext cx="5291275" cy="248547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How does the demographic characteristics and background of someone affect wage or employment chances?</a:t>
            </a:r>
            <a:endParaRPr lang="en-SG" sz="3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7C422-6FDD-8106-28E1-70F22223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004" y="4993240"/>
            <a:ext cx="3694048" cy="1137107"/>
          </a:xfrm>
        </p:spPr>
        <p:txBody>
          <a:bodyPr anchor="b"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By Song 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9851" y="400344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8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C34D-35ED-49F4-C858-B5B3A861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crimeRate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802E-6A0B-82E0-3EC5-B4E294665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*Crime Rate*</a:t>
            </a:r>
          </a:p>
          <a:p>
            <a:pPr marL="0" indent="0">
              <a:buNone/>
            </a:pPr>
            <a:r>
              <a:rPr lang="en-US" dirty="0"/>
              <a:t>This dataset has 90 rows and 4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level_1 (Data Type: object)</a:t>
            </a:r>
          </a:p>
          <a:p>
            <a:pPr marL="0" indent="0">
              <a:buNone/>
            </a:pPr>
            <a:r>
              <a:rPr lang="en-US" dirty="0"/>
              <a:t>- Name: level_2 (Data Type: object)</a:t>
            </a:r>
          </a:p>
          <a:p>
            <a:pPr marL="0" indent="0">
              <a:buNone/>
            </a:pPr>
            <a:r>
              <a:rPr lang="en-US" dirty="0"/>
              <a:t>- Name: value (Data Type: int64)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790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8BA3-CA11-4671-3106-7EBB03B2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err="1"/>
              <a:t>ResidentLabourForcebyLabourForceStatusAgeAndSex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3EC34-10CC-B7AE-01C1-5AC2B7AA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*Resident </a:t>
            </a:r>
            <a:r>
              <a:rPr lang="en-US" dirty="0" err="1"/>
              <a:t>Labour</a:t>
            </a:r>
            <a:r>
              <a:rPr lang="en-US" dirty="0"/>
              <a:t> Force*</a:t>
            </a:r>
          </a:p>
          <a:p>
            <a:pPr marL="0" indent="0">
              <a:buNone/>
            </a:pPr>
            <a:r>
              <a:rPr lang="en-US" dirty="0"/>
              <a:t>This dataset has 696 rows and 7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sex (Data Type: object)</a:t>
            </a:r>
          </a:p>
          <a:p>
            <a:pPr marL="0" indent="0">
              <a:buNone/>
            </a:pPr>
            <a:r>
              <a:rPr lang="en-US" dirty="0"/>
              <a:t>- Name: age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labour_force</a:t>
            </a:r>
            <a:r>
              <a:rPr lang="en-US" dirty="0"/>
              <a:t> (Data Type: int64)</a:t>
            </a:r>
          </a:p>
          <a:p>
            <a:pPr marL="0" indent="0">
              <a:buNone/>
            </a:pPr>
            <a:r>
              <a:rPr lang="en-US" dirty="0"/>
              <a:t>- Name: employed (Data Type: int64)</a:t>
            </a:r>
          </a:p>
          <a:p>
            <a:pPr marL="0" indent="0">
              <a:buNone/>
            </a:pPr>
            <a:r>
              <a:rPr lang="en-US" dirty="0"/>
              <a:t>- Name: unemployed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outside_labour_force</a:t>
            </a:r>
            <a:r>
              <a:rPr lang="en-US" dirty="0"/>
              <a:t> (Data Type: int64)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245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FAEB-425C-F61C-63C0-97DDB02F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Dropping Unnecessary Columns &amp;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84F1-9E56-BF46-93F7-C01153B5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</a:t>
            </a:r>
            <a:r>
              <a:rPr lang="en-SG" dirty="0"/>
              <a:t> </a:t>
            </a:r>
            <a:r>
              <a:rPr lang="en-SG" dirty="0" err="1">
                <a:solidFill>
                  <a:schemeClr val="accent1"/>
                </a:solidFill>
              </a:rPr>
              <a:t>UnemploymentbyEducation</a:t>
            </a:r>
            <a:r>
              <a:rPr lang="en-SG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SG" dirty="0" err="1"/>
              <a:t>UnemploymentbyEducation</a:t>
            </a:r>
            <a:r>
              <a:rPr lang="en-SG" dirty="0"/>
              <a:t> = </a:t>
            </a:r>
            <a:r>
              <a:rPr lang="en-SG" dirty="0" err="1"/>
              <a:t>UnemploymentbyEducation.drop</a:t>
            </a:r>
            <a:r>
              <a:rPr lang="en-SG" dirty="0"/>
              <a:t>('year', axis = 1)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</a:t>
            </a:r>
            <a:r>
              <a:rPr lang="en-SG" dirty="0"/>
              <a:t> </a:t>
            </a:r>
            <a:r>
              <a:rPr lang="en-SG" dirty="0" err="1">
                <a:solidFill>
                  <a:schemeClr val="accent1"/>
                </a:solidFill>
              </a:rPr>
              <a:t>UnemploymentbyAge</a:t>
            </a:r>
            <a:endParaRPr lang="en-SG" dirty="0"/>
          </a:p>
          <a:p>
            <a:pPr marL="0" indent="0">
              <a:buNone/>
            </a:pPr>
            <a:r>
              <a:rPr lang="en-SG" dirty="0" err="1"/>
              <a:t>UnemploymentbyAge</a:t>
            </a:r>
            <a:r>
              <a:rPr lang="en-SG" dirty="0"/>
              <a:t> = </a:t>
            </a:r>
            <a:r>
              <a:rPr lang="en-SG" dirty="0" err="1"/>
              <a:t>UnemploymentbyAge.drop</a:t>
            </a:r>
            <a:r>
              <a:rPr lang="en-SG" dirty="0"/>
              <a:t>('year', axis = 1)</a:t>
            </a:r>
          </a:p>
          <a:p>
            <a:pPr marL="0" indent="0">
              <a:buNone/>
            </a:pPr>
            <a:r>
              <a:rPr lang="en-SG" dirty="0" err="1"/>
              <a:t>UnemploymentbyAge.drop</a:t>
            </a:r>
            <a:r>
              <a:rPr lang="en-SG" dirty="0"/>
              <a:t>(</a:t>
            </a:r>
            <a:r>
              <a:rPr lang="en-SG" dirty="0" err="1"/>
              <a:t>UnemploymentbyAge</a:t>
            </a:r>
            <a:r>
              <a:rPr lang="en-SG" dirty="0"/>
              <a:t>[</a:t>
            </a:r>
            <a:r>
              <a:rPr lang="en-SG" dirty="0" err="1"/>
              <a:t>UnemploymentbyAge</a:t>
            </a:r>
            <a:r>
              <a:rPr lang="en-SG" dirty="0"/>
              <a:t>["age"] == 'below 30'].index, </a:t>
            </a:r>
            <a:r>
              <a:rPr lang="en-SG" dirty="0" err="1"/>
              <a:t>inplace</a:t>
            </a:r>
            <a:r>
              <a:rPr lang="en-SG" dirty="0"/>
              <a:t>=True)</a:t>
            </a:r>
          </a:p>
          <a:p>
            <a:pPr marL="0" indent="0">
              <a:buNone/>
            </a:pPr>
            <a:r>
              <a:rPr lang="en-SG" dirty="0" err="1"/>
              <a:t>UnemploymentbyAge.drop</a:t>
            </a:r>
            <a:r>
              <a:rPr lang="en-SG" dirty="0"/>
              <a:t>(</a:t>
            </a:r>
            <a:r>
              <a:rPr lang="en-SG" dirty="0" err="1"/>
              <a:t>UnemploymentbyAge</a:t>
            </a:r>
            <a:r>
              <a:rPr lang="en-SG" dirty="0"/>
              <a:t>[</a:t>
            </a:r>
            <a:r>
              <a:rPr lang="en-SG" dirty="0" err="1"/>
              <a:t>UnemploymentbyAge</a:t>
            </a:r>
            <a:r>
              <a:rPr lang="en-SG" dirty="0"/>
              <a:t>["age"] == '25 &amp; over'].index, </a:t>
            </a:r>
            <a:r>
              <a:rPr lang="en-SG" dirty="0" err="1"/>
              <a:t>inplace</a:t>
            </a:r>
            <a:r>
              <a:rPr lang="en-SG" dirty="0"/>
              <a:t>=True)</a:t>
            </a:r>
          </a:p>
          <a:p>
            <a:pPr marL="0" indent="0">
              <a:buNone/>
            </a:pPr>
            <a:r>
              <a:rPr lang="en-SG" dirty="0" err="1"/>
              <a:t>UnemploymentbyAge.drop</a:t>
            </a:r>
            <a:r>
              <a:rPr lang="en-SG" dirty="0"/>
              <a:t>(</a:t>
            </a:r>
            <a:r>
              <a:rPr lang="en-SG" dirty="0" err="1"/>
              <a:t>UnemploymentbyAge</a:t>
            </a:r>
            <a:r>
              <a:rPr lang="en-SG" dirty="0"/>
              <a:t>[</a:t>
            </a:r>
            <a:r>
              <a:rPr lang="en-SG" dirty="0" err="1"/>
              <a:t>UnemploymentbyAge</a:t>
            </a:r>
            <a:r>
              <a:rPr lang="en-SG" dirty="0"/>
              <a:t>["age"] == '50 &amp; over'].index, </a:t>
            </a:r>
            <a:r>
              <a:rPr lang="en-SG" dirty="0" err="1"/>
              <a:t>inplace</a:t>
            </a:r>
            <a:r>
              <a:rPr lang="en-SG" dirty="0"/>
              <a:t>=True)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</a:t>
            </a:r>
            <a:r>
              <a:rPr lang="en-SG" dirty="0"/>
              <a:t> </a:t>
            </a:r>
            <a:r>
              <a:rPr lang="en-SG" dirty="0" err="1">
                <a:solidFill>
                  <a:schemeClr val="accent1"/>
                </a:solidFill>
              </a:rPr>
              <a:t>wageByIndustryByGender</a:t>
            </a:r>
            <a:r>
              <a:rPr lang="en-SG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SG" dirty="0" err="1"/>
              <a:t>wageByIndustryByGender</a:t>
            </a:r>
            <a:r>
              <a:rPr lang="en-SG" dirty="0"/>
              <a:t> = </a:t>
            </a:r>
            <a:r>
              <a:rPr lang="en-SG" dirty="0" err="1"/>
              <a:t>wageByIndustryByGender.drop</a:t>
            </a:r>
            <a:r>
              <a:rPr lang="en-SG" dirty="0"/>
              <a:t>(['mthly_gross_wage_50_pctile','sex1','year'], axis=1)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</a:t>
            </a:r>
            <a:r>
              <a:rPr lang="en-SG" dirty="0" err="1">
                <a:solidFill>
                  <a:schemeClr val="accent1"/>
                </a:solidFill>
              </a:rPr>
              <a:t>ResidentLabourForcebyLabourForceStatusAgeAndSex</a:t>
            </a:r>
            <a:endParaRPr lang="en-S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SG" dirty="0" err="1"/>
              <a:t>ResidentLabourForcebyLabourForceStatusAgeAndSex.drop</a:t>
            </a:r>
            <a:r>
              <a:rPr lang="en-SG" dirty="0"/>
              <a:t>('</a:t>
            </a:r>
            <a:r>
              <a:rPr lang="en-SG" dirty="0" err="1"/>
              <a:t>outside_labour_force',axis</a:t>
            </a:r>
            <a:r>
              <a:rPr lang="en-SG" dirty="0"/>
              <a:t>=1, </a:t>
            </a:r>
            <a:r>
              <a:rPr lang="en-SG" dirty="0" err="1"/>
              <a:t>inplace</a:t>
            </a:r>
            <a:r>
              <a:rPr lang="en-SG" dirty="0"/>
              <a:t>=True)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721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4A3C-D1E6-4D6A-4B06-2F73DEFD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Subsetting</a:t>
            </a:r>
            <a:r>
              <a:rPr lang="en-SG" dirty="0"/>
              <a:t> Columns &amp;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D489-E2FC-4CEF-464A-277719B68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</a:t>
            </a:r>
            <a:r>
              <a:rPr lang="en-SG" dirty="0" err="1">
                <a:solidFill>
                  <a:schemeClr val="accent1"/>
                </a:solidFill>
              </a:rPr>
              <a:t>avgMonthWagebySex</a:t>
            </a:r>
            <a:endParaRPr lang="en-S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SG" dirty="0" err="1"/>
              <a:t>avgMonthWagebySex</a:t>
            </a:r>
            <a:r>
              <a:rPr lang="en-SG" dirty="0"/>
              <a:t> = </a:t>
            </a:r>
            <a:r>
              <a:rPr lang="en-SG" dirty="0" err="1"/>
              <a:t>avgMonthWagebySex</a:t>
            </a:r>
            <a:r>
              <a:rPr lang="en-SG" dirty="0"/>
              <a:t>[(</a:t>
            </a:r>
            <a:r>
              <a:rPr lang="en-SG" dirty="0" err="1"/>
              <a:t>avgMonthWagebySex.sex</a:t>
            </a:r>
            <a:r>
              <a:rPr lang="en-SG" dirty="0"/>
              <a:t> == 'female') | (</a:t>
            </a:r>
            <a:r>
              <a:rPr lang="en-SG" dirty="0" err="1"/>
              <a:t>avgMonthWagebySex.sex</a:t>
            </a:r>
            <a:r>
              <a:rPr lang="en-SG" dirty="0"/>
              <a:t> == 'male’)]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 </a:t>
            </a:r>
            <a:r>
              <a:rPr lang="en-US" dirty="0" err="1">
                <a:solidFill>
                  <a:schemeClr val="accent1"/>
                </a:solidFill>
              </a:rPr>
              <a:t>UnemploymentYearly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err="1"/>
              <a:t>UnemploymentYearly_copy</a:t>
            </a:r>
            <a:r>
              <a:rPr lang="en-US" dirty="0"/>
              <a:t> = </a:t>
            </a:r>
            <a:r>
              <a:rPr lang="en-US" dirty="0" err="1"/>
              <a:t>UnemploymentYearly_copy</a:t>
            </a:r>
            <a:r>
              <a:rPr lang="en-US" dirty="0"/>
              <a:t>[</a:t>
            </a:r>
            <a:r>
              <a:rPr lang="en-US" dirty="0" err="1"/>
              <a:t>UnemploymentYearly_copy.year</a:t>
            </a:r>
            <a:r>
              <a:rPr lang="en-US" dirty="0"/>
              <a:t> &gt; 2009]</a:t>
            </a:r>
          </a:p>
          <a:p>
            <a:pPr marL="0" indent="0">
              <a:buNone/>
            </a:pPr>
            <a:r>
              <a:rPr lang="en-US" dirty="0" err="1"/>
              <a:t>UnemploymentYearly_copy</a:t>
            </a:r>
            <a:r>
              <a:rPr lang="en-US" dirty="0"/>
              <a:t> = </a:t>
            </a:r>
            <a:r>
              <a:rPr lang="en-US" dirty="0" err="1"/>
              <a:t>UnemploymentYearly_copy</a:t>
            </a:r>
            <a:r>
              <a:rPr lang="en-US" dirty="0"/>
              <a:t>[(</a:t>
            </a:r>
            <a:r>
              <a:rPr lang="en-US" dirty="0" err="1"/>
              <a:t>UnemploymentYearly_copy.year</a:t>
            </a:r>
            <a:r>
              <a:rPr lang="en-US" dirty="0"/>
              <a:t> &gt; 2004) &amp; (</a:t>
            </a:r>
            <a:r>
              <a:rPr lang="en-US" dirty="0" err="1"/>
              <a:t>UnemploymentYearly_copy.year</a:t>
            </a:r>
            <a:r>
              <a:rPr lang="en-US" dirty="0"/>
              <a:t> &lt;2020)]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 </a:t>
            </a:r>
            <a:r>
              <a:rPr lang="en-US" dirty="0" err="1">
                <a:solidFill>
                  <a:schemeClr val="accent1"/>
                </a:solidFill>
              </a:rPr>
              <a:t>ResidentUnemploymentRateAnnual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err="1"/>
              <a:t>ResidentUnemploymentRateAnnual</a:t>
            </a:r>
            <a:r>
              <a:rPr lang="en-US" dirty="0"/>
              <a:t> =</a:t>
            </a:r>
            <a:r>
              <a:rPr lang="en-US" dirty="0" err="1"/>
              <a:t>ResidentUnemploymentRateAnnual</a:t>
            </a:r>
            <a:r>
              <a:rPr lang="en-US" dirty="0"/>
              <a:t>[</a:t>
            </a:r>
            <a:r>
              <a:rPr lang="en-US" dirty="0" err="1"/>
              <a:t>ResidentUnemploymentRateAnnual.year</a:t>
            </a:r>
            <a:r>
              <a:rPr lang="en-US" dirty="0"/>
              <a:t> &gt; 2016]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 </a:t>
            </a:r>
            <a:r>
              <a:rPr lang="en-SG" dirty="0" err="1">
                <a:solidFill>
                  <a:schemeClr val="accent1"/>
                </a:solidFill>
              </a:rPr>
              <a:t>ResidentLabourForcebyLabourForceStatusAgeAndSex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SG" dirty="0" err="1"/>
              <a:t>ResidentLabourForcebyLabourForceStatusAgeAndSex</a:t>
            </a:r>
            <a:r>
              <a:rPr lang="en-SG" dirty="0"/>
              <a:t> = </a:t>
            </a:r>
            <a:r>
              <a:rPr lang="en-SG" dirty="0" err="1"/>
              <a:t>ResidentLabourForcebyLabourForceStatusAgeAndSex</a:t>
            </a:r>
            <a:r>
              <a:rPr lang="en-SG" dirty="0"/>
              <a:t>[</a:t>
            </a:r>
            <a:r>
              <a:rPr lang="en-SG" dirty="0" err="1"/>
              <a:t>ResidentLabourForcebyLabourForceStatusAgeAndSex.year</a:t>
            </a:r>
            <a:r>
              <a:rPr lang="en-SG" dirty="0"/>
              <a:t> == 2022]</a:t>
            </a:r>
          </a:p>
          <a:p>
            <a:pPr marL="0" indent="0">
              <a:buNone/>
            </a:pPr>
            <a:r>
              <a:rPr lang="en-SG" dirty="0" err="1"/>
              <a:t>ResidentLabourForceMale</a:t>
            </a:r>
            <a:r>
              <a:rPr lang="en-SG" dirty="0"/>
              <a:t> = </a:t>
            </a:r>
            <a:r>
              <a:rPr lang="en-SG" dirty="0" err="1"/>
              <a:t>ResidentLabourForcebyLabourForceStatusAgeAndSex</a:t>
            </a:r>
            <a:r>
              <a:rPr lang="en-SG" dirty="0"/>
              <a:t>[</a:t>
            </a:r>
            <a:r>
              <a:rPr lang="en-SG" dirty="0" err="1"/>
              <a:t>ResidentLabourForcebyLabourForceStatusAgeAndSex.sex</a:t>
            </a:r>
            <a:r>
              <a:rPr lang="en-SG" dirty="0"/>
              <a:t> == 'male']</a:t>
            </a:r>
          </a:p>
          <a:p>
            <a:pPr marL="0" indent="0">
              <a:buNone/>
            </a:pPr>
            <a:r>
              <a:rPr lang="en-SG" dirty="0" err="1"/>
              <a:t>ResidentLabourForceFemale</a:t>
            </a:r>
            <a:r>
              <a:rPr lang="en-SG" dirty="0"/>
              <a:t> = </a:t>
            </a:r>
            <a:r>
              <a:rPr lang="en-SG" dirty="0" err="1"/>
              <a:t>ResidentLabourForcebyLabourForceStatusAgeAndSex</a:t>
            </a:r>
            <a:r>
              <a:rPr lang="en-SG" dirty="0"/>
              <a:t>[</a:t>
            </a:r>
            <a:r>
              <a:rPr lang="en-SG" dirty="0" err="1"/>
              <a:t>ResidentLabourForcebyLabourForceStatusAgeAndSex.sex</a:t>
            </a:r>
            <a:r>
              <a:rPr lang="en-SG" dirty="0"/>
              <a:t> == 'female’]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467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67D4-7E61-1F60-9D53-CB0093D1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Groupby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222E-CE7B-0B72-8267-EA5704E23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</a:t>
            </a:r>
            <a:r>
              <a:rPr lang="en-SG" dirty="0" err="1">
                <a:solidFill>
                  <a:schemeClr val="accent1"/>
                </a:solidFill>
              </a:rPr>
              <a:t>UnemploymentbyEducation</a:t>
            </a:r>
            <a:endParaRPr lang="en-S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SG" dirty="0" err="1"/>
              <a:t>UnemploymentbyEducation</a:t>
            </a:r>
            <a:r>
              <a:rPr lang="en-SG" dirty="0"/>
              <a:t> = </a:t>
            </a:r>
            <a:r>
              <a:rPr lang="en-SG" dirty="0" err="1"/>
              <a:t>UnemploymentbyEducation.groupby</a:t>
            </a:r>
            <a:r>
              <a:rPr lang="en-SG" dirty="0"/>
              <a:t>(by='</a:t>
            </a:r>
            <a:r>
              <a:rPr lang="en-SG" dirty="0" err="1"/>
              <a:t>highest_qualification_attained</a:t>
            </a:r>
            <a:r>
              <a:rPr lang="en-SG" dirty="0"/>
              <a:t>')[['</a:t>
            </a:r>
            <a:r>
              <a:rPr lang="en-SG" dirty="0" err="1"/>
              <a:t>unemployment_rate</a:t>
            </a:r>
            <a:r>
              <a:rPr lang="en-SG" dirty="0"/>
              <a:t>']].mean()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</a:t>
            </a:r>
            <a:r>
              <a:rPr lang="en-SG" dirty="0" err="1">
                <a:solidFill>
                  <a:schemeClr val="accent1"/>
                </a:solidFill>
              </a:rPr>
              <a:t>UnemploymentbyAge</a:t>
            </a:r>
            <a:endParaRPr lang="en-S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SG" dirty="0" err="1"/>
              <a:t>UnemploymentbyAge</a:t>
            </a:r>
            <a:r>
              <a:rPr lang="en-SG" dirty="0"/>
              <a:t> = </a:t>
            </a:r>
            <a:r>
              <a:rPr lang="en-SG" dirty="0" err="1"/>
              <a:t>UnemploymentbyAge.groupby</a:t>
            </a:r>
            <a:r>
              <a:rPr lang="en-SG" dirty="0"/>
              <a:t>(by='age')[['</a:t>
            </a:r>
            <a:r>
              <a:rPr lang="en-SG" dirty="0" err="1"/>
              <a:t>unemployment_rate</a:t>
            </a:r>
            <a:r>
              <a:rPr lang="en-SG" dirty="0"/>
              <a:t>']].mean()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</a:t>
            </a:r>
            <a:r>
              <a:rPr lang="en-SG" dirty="0" err="1">
                <a:solidFill>
                  <a:schemeClr val="accent1"/>
                </a:solidFill>
              </a:rPr>
              <a:t>crimeRate</a:t>
            </a:r>
            <a:endParaRPr lang="en-S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SG" dirty="0" err="1"/>
              <a:t>crimeRate</a:t>
            </a:r>
            <a:r>
              <a:rPr lang="en-SG" dirty="0"/>
              <a:t> = </a:t>
            </a:r>
            <a:r>
              <a:rPr lang="en-SG" dirty="0" err="1"/>
              <a:t>crimeRate.groupby</a:t>
            </a:r>
            <a:r>
              <a:rPr lang="en-SG" dirty="0"/>
              <a:t>(by='year')[['value']].sum()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3747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3CCD-D981-E41E-4973-9D7485DB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avgMonthWagebySex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B341-35F3-E28D-BC03-982B5396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pivoting the dataset</a:t>
            </a:r>
          </a:p>
          <a:p>
            <a:pPr marL="0" indent="0">
              <a:buNone/>
            </a:pPr>
            <a:r>
              <a:rPr lang="en-SG" dirty="0" err="1"/>
              <a:t>avgMonthWagebySex</a:t>
            </a:r>
            <a:r>
              <a:rPr lang="en-SG" dirty="0"/>
              <a:t> = </a:t>
            </a:r>
            <a:r>
              <a:rPr lang="en-SG" dirty="0" err="1"/>
              <a:t>avgMonthWagebySex.pivot</a:t>
            </a:r>
            <a:r>
              <a:rPr lang="en-SG" dirty="0"/>
              <a:t>(index='year', columns='sex' , values='</a:t>
            </a:r>
            <a:r>
              <a:rPr lang="en-SG" dirty="0" err="1"/>
              <a:t>average_monthly_earnings</a:t>
            </a:r>
            <a:r>
              <a:rPr lang="en-SG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27815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3568-B389-4E31-41DA-056F78B6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UnemploymentYearly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B83C4-747E-77AC-384A-6ADC177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 made a copy of the dataset to not affect the original dataset</a:t>
            </a:r>
          </a:p>
          <a:p>
            <a:pPr marL="0" indent="0">
              <a:buNone/>
            </a:pPr>
            <a:r>
              <a:rPr lang="en-US" dirty="0" err="1"/>
              <a:t>UnemploymentYearly_copy</a:t>
            </a:r>
            <a:r>
              <a:rPr lang="en-US" dirty="0"/>
              <a:t> = </a:t>
            </a:r>
            <a:r>
              <a:rPr lang="en-US" dirty="0" err="1"/>
              <a:t>UnemploymentYearly.copy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92788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FA10-8ADD-B867-8CF0-DD5FFFD4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wageByIndustryByGender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59D5-AA68-664F-4289-C8D7F39F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keep all rows that are duplicated</a:t>
            </a:r>
          </a:p>
          <a:p>
            <a:pPr marL="0" indent="0">
              <a:buNone/>
            </a:pPr>
            <a:r>
              <a:rPr lang="en-SG" dirty="0" err="1"/>
              <a:t>wageByIndustryByGender</a:t>
            </a:r>
            <a:r>
              <a:rPr lang="en-SG" dirty="0"/>
              <a:t> = </a:t>
            </a:r>
            <a:r>
              <a:rPr lang="en-SG" dirty="0" err="1"/>
              <a:t>wageByIndustryByGender</a:t>
            </a:r>
            <a:r>
              <a:rPr lang="en-SG" dirty="0"/>
              <a:t>[</a:t>
            </a:r>
            <a:r>
              <a:rPr lang="en-SG" dirty="0" err="1"/>
              <a:t>wageByIndustryByGender</a:t>
            </a:r>
            <a:r>
              <a:rPr lang="en-SG" dirty="0"/>
              <a:t>['</a:t>
            </a:r>
            <a:r>
              <a:rPr lang="en-SG" dirty="0" err="1"/>
              <a:t>occ_desc</a:t>
            </a:r>
            <a:r>
              <a:rPr lang="en-SG" dirty="0"/>
              <a:t>'].duplicated(keep=False)]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pivot the table</a:t>
            </a:r>
          </a:p>
          <a:p>
            <a:pPr marL="0" indent="0">
              <a:buNone/>
            </a:pPr>
            <a:r>
              <a:rPr lang="en-SG" dirty="0" err="1"/>
              <a:t>wageByIndustryByGender</a:t>
            </a:r>
            <a:r>
              <a:rPr lang="en-SG" dirty="0"/>
              <a:t> = </a:t>
            </a:r>
            <a:r>
              <a:rPr lang="en-SG" dirty="0" err="1"/>
              <a:t>wageByIndustryByGender.pivot_table</a:t>
            </a:r>
            <a:r>
              <a:rPr lang="en-SG" dirty="0"/>
              <a:t>(index='</a:t>
            </a:r>
            <a:r>
              <a:rPr lang="en-SG" dirty="0" err="1"/>
              <a:t>occ_desc</a:t>
            </a:r>
            <a:r>
              <a:rPr lang="en-SG" dirty="0"/>
              <a:t>', columns='sex2' , values='mthly_basic_wage_50_pctile', </a:t>
            </a:r>
            <a:r>
              <a:rPr lang="en-SG" dirty="0" err="1"/>
              <a:t>aggfunc</a:t>
            </a:r>
            <a:r>
              <a:rPr lang="en-SG" dirty="0"/>
              <a:t>='first’)</a:t>
            </a:r>
          </a:p>
          <a:p>
            <a:pPr marL="0" indent="0">
              <a:buNone/>
            </a:pPr>
            <a:r>
              <a:rPr lang="en-SG" dirty="0"/>
              <a:t>#</a:t>
            </a:r>
            <a:r>
              <a:rPr lang="en-SG" dirty="0">
                <a:solidFill>
                  <a:schemeClr val="accent1"/>
                </a:solidFill>
              </a:rPr>
              <a:t> made a new column for the difference of male and female column</a:t>
            </a:r>
          </a:p>
          <a:p>
            <a:pPr marL="0" indent="0">
              <a:buNone/>
            </a:pPr>
            <a:r>
              <a:rPr lang="en-SG" dirty="0" err="1"/>
              <a:t>wageByIndustryByGender</a:t>
            </a:r>
            <a:r>
              <a:rPr lang="en-SG" dirty="0"/>
              <a:t>['d'] = abs(</a:t>
            </a:r>
            <a:r>
              <a:rPr lang="en-SG" dirty="0" err="1"/>
              <a:t>wageByIndustryByGender</a:t>
            </a:r>
            <a:r>
              <a:rPr lang="en-SG" dirty="0"/>
              <a:t>['males'] - </a:t>
            </a:r>
            <a:r>
              <a:rPr lang="en-SG" dirty="0" err="1"/>
              <a:t>wageByIndustryByGender</a:t>
            </a:r>
            <a:r>
              <a:rPr lang="en-SG" dirty="0"/>
              <a:t>['females’])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3621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6C4D-813D-D7B6-63B4-42814901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TotalForeignWorkforce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9603-3495-16FC-03AC-BBCF7C8D2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remove the ‘,’ in the values</a:t>
            </a:r>
          </a:p>
          <a:p>
            <a:pPr marL="0" indent="0">
              <a:buNone/>
            </a:pPr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</a:t>
            </a:r>
            <a:r>
              <a:rPr lang="en-SG" dirty="0" err="1"/>
              <a:t>TotalForeignWorkforce.index</a:t>
            </a:r>
            <a:r>
              <a:rPr lang="en-SG" dirty="0"/>
              <a:t>:</a:t>
            </a:r>
          </a:p>
          <a:p>
            <a:pPr marL="0" indent="0">
              <a:buNone/>
            </a:pPr>
            <a:r>
              <a:rPr lang="en-SG" dirty="0"/>
              <a:t>    </a:t>
            </a:r>
            <a:r>
              <a:rPr lang="en-SG" dirty="0" err="1"/>
              <a:t>TotalForeignWorkforce.loc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]['count'] = </a:t>
            </a:r>
            <a:r>
              <a:rPr lang="en-SG" dirty="0" err="1"/>
              <a:t>TotalForeignWorkforce.loc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]['count'].replace(",", "")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concatenate two datasets together</a:t>
            </a:r>
          </a:p>
          <a:p>
            <a:pPr marL="0" indent="0">
              <a:buNone/>
            </a:pPr>
            <a:r>
              <a:rPr lang="en-US" dirty="0"/>
              <a:t>merged = </a:t>
            </a:r>
            <a:r>
              <a:rPr lang="en-US" dirty="0" err="1"/>
              <a:t>pd.concat</a:t>
            </a:r>
            <a:r>
              <a:rPr lang="en-US" dirty="0"/>
              <a:t>([</a:t>
            </a:r>
            <a:r>
              <a:rPr lang="en-US" dirty="0" err="1"/>
              <a:t>TotalForeignWorkforce</a:t>
            </a:r>
            <a:r>
              <a:rPr lang="en-US" dirty="0"/>
              <a:t>, </a:t>
            </a:r>
            <a:r>
              <a:rPr lang="en-US" dirty="0" err="1"/>
              <a:t>ResidentUnemploymentRateAnnual</a:t>
            </a:r>
            <a:r>
              <a:rPr lang="en-US" dirty="0"/>
              <a:t>], axis=1)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 change values to numeric</a:t>
            </a:r>
          </a:p>
          <a:p>
            <a:pPr marL="0" indent="0">
              <a:buNone/>
            </a:pPr>
            <a:r>
              <a:rPr lang="en-US" dirty="0"/>
              <a:t>merged['count'] = </a:t>
            </a:r>
            <a:r>
              <a:rPr lang="en-US" dirty="0" err="1"/>
              <a:t>pd.to_numeric</a:t>
            </a:r>
            <a:r>
              <a:rPr lang="en-US" dirty="0"/>
              <a:t>(merged['count'])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341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8673-E352-D3F6-AC1B-C2B627F7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ResidentUnemploymentRateAnnual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57CD-9B7A-78D8-8068-F81DBA558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solidFill>
                  <a:schemeClr val="accent1"/>
                </a:solidFill>
              </a:rPr>
              <a:t># concatenate two datasets together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merged = </a:t>
            </a:r>
            <a:r>
              <a:rPr lang="en-US" dirty="0" err="1"/>
              <a:t>pd.concat</a:t>
            </a:r>
            <a:r>
              <a:rPr lang="en-US" dirty="0"/>
              <a:t>([</a:t>
            </a:r>
            <a:r>
              <a:rPr lang="en-US" dirty="0" err="1"/>
              <a:t>TotalForeignWorkforce</a:t>
            </a:r>
            <a:r>
              <a:rPr lang="en-US" dirty="0"/>
              <a:t>, </a:t>
            </a:r>
            <a:r>
              <a:rPr lang="en-US" dirty="0" err="1"/>
              <a:t>ResidentUnemploymentRateAnnual</a:t>
            </a:r>
            <a:r>
              <a:rPr lang="en-US" dirty="0"/>
              <a:t>], axis=1)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090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E701-B2DB-4837-AE91-24DDDC07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All 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03678-1994-5F5F-6E09-34AD58F4E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SG" dirty="0" err="1"/>
              <a:t>avgMonthWagebySex</a:t>
            </a:r>
            <a:r>
              <a:rPr lang="en-SG" dirty="0"/>
              <a:t>(</a:t>
            </a:r>
            <a:r>
              <a:rPr lang="en-SG" dirty="0">
                <a:hlinkClick r:id="rId2"/>
              </a:rPr>
              <a:t>https://beta.data.gov.sg/collections/642/view</a:t>
            </a:r>
            <a:r>
              <a:rPr lang="en-SG" dirty="0"/>
              <a:t>)</a:t>
            </a:r>
          </a:p>
          <a:p>
            <a:r>
              <a:rPr lang="en-SG" dirty="0" err="1"/>
              <a:t>UnemploymentbyEducation</a:t>
            </a:r>
            <a:r>
              <a:rPr lang="en-SG" dirty="0"/>
              <a:t>(</a:t>
            </a:r>
            <a:r>
              <a:rPr lang="en-SG" dirty="0">
                <a:hlinkClick r:id="rId3"/>
              </a:rPr>
              <a:t>https://stats.mom.gov.sg/Pages/UnemploymentTimeSeries.aspx</a:t>
            </a:r>
            <a:r>
              <a:rPr lang="en-SG" dirty="0"/>
              <a:t>)</a:t>
            </a:r>
          </a:p>
          <a:p>
            <a:r>
              <a:rPr lang="en-SG" dirty="0" err="1"/>
              <a:t>UnemploymentbyAge</a:t>
            </a:r>
            <a:r>
              <a:rPr lang="en-SG" dirty="0"/>
              <a:t> (</a:t>
            </a:r>
            <a:r>
              <a:rPr lang="en-SG" dirty="0">
                <a:hlinkClick r:id="rId3"/>
              </a:rPr>
              <a:t>https://stats.mom.gov.sg/Pages/UnemploymentTimeSeries.aspx</a:t>
            </a:r>
            <a:r>
              <a:rPr lang="en-SG" dirty="0"/>
              <a:t>)</a:t>
            </a:r>
          </a:p>
          <a:p>
            <a:r>
              <a:rPr lang="en-SG" dirty="0" err="1"/>
              <a:t>UnemploymentYearly</a:t>
            </a:r>
            <a:r>
              <a:rPr lang="en-SG" dirty="0"/>
              <a:t>(</a:t>
            </a:r>
            <a:r>
              <a:rPr lang="en-SG" dirty="0">
                <a:hlinkClick r:id="rId4"/>
              </a:rPr>
              <a:t>https://beta.data.gov.sg/datasets/d_e3598914c86699a9a36e68190f78c59a/view</a:t>
            </a:r>
            <a:r>
              <a:rPr lang="en-SG" dirty="0"/>
              <a:t>)</a:t>
            </a:r>
          </a:p>
          <a:p>
            <a:r>
              <a:rPr lang="en-SG" dirty="0" err="1"/>
              <a:t>wageByIndustryByGender</a:t>
            </a:r>
            <a:r>
              <a:rPr lang="en-SG" dirty="0"/>
              <a:t>(</a:t>
            </a:r>
            <a:r>
              <a:rPr lang="en-SG" dirty="0">
                <a:hlinkClick r:id="rId5"/>
              </a:rPr>
              <a:t>https://beta.data.gov.sg/collections/671/view</a:t>
            </a:r>
            <a:r>
              <a:rPr lang="en-SG" dirty="0"/>
              <a:t>)</a:t>
            </a:r>
          </a:p>
          <a:p>
            <a:r>
              <a:rPr lang="en-SG" dirty="0" err="1"/>
              <a:t>TotalForeignWorkforce</a:t>
            </a:r>
            <a:r>
              <a:rPr lang="en-SG" dirty="0"/>
              <a:t> (</a:t>
            </a:r>
            <a:r>
              <a:rPr lang="en-SG" dirty="0">
                <a:hlinkClick r:id="rId6"/>
              </a:rPr>
              <a:t>https://beta.data.gov.sg/datasets/d_ce0511e418694cd265a3a6fc8c266782/view</a:t>
            </a:r>
            <a:r>
              <a:rPr lang="en-SG" dirty="0"/>
              <a:t>)</a:t>
            </a:r>
          </a:p>
          <a:p>
            <a:r>
              <a:rPr lang="en-SG" dirty="0" err="1"/>
              <a:t>ResidentUnemploymentRateAnnual</a:t>
            </a:r>
            <a:r>
              <a:rPr lang="en-SG" dirty="0">
                <a:hlinkClick r:id="rId7"/>
              </a:rPr>
              <a:t>(https://beta.data.gov.sg/datasets/d_8a806a11f7b8807441f967a824fa578e/view)</a:t>
            </a:r>
            <a:endParaRPr lang="en-SG" dirty="0"/>
          </a:p>
          <a:p>
            <a:r>
              <a:rPr lang="en-SG" dirty="0" err="1"/>
              <a:t>crimeRate</a:t>
            </a:r>
            <a:r>
              <a:rPr lang="en-SG" dirty="0"/>
              <a:t> (</a:t>
            </a:r>
            <a:r>
              <a:rPr lang="en-SG" dirty="0">
                <a:hlinkClick r:id="rId8"/>
              </a:rPr>
              <a:t>https://splms.polite.edu.sg/d2l/le/enhancedSequenceViewer/345433?url=https%3A%2F%2Fb988e89b-eb2c-401a-999a-94b943da0008.sequences.api.brightspace.com%2F345433%2Factivity%2F6797415%3FfilterOnDatesAndDepth%3D1</a:t>
            </a:r>
            <a:r>
              <a:rPr lang="en-SG" dirty="0"/>
              <a:t>)</a:t>
            </a:r>
          </a:p>
          <a:p>
            <a:r>
              <a:rPr lang="en-SG" dirty="0" err="1"/>
              <a:t>ResidentLabourForcebyLabourForceStatusAgeAndSex</a:t>
            </a:r>
            <a:r>
              <a:rPr lang="en-SG" dirty="0"/>
              <a:t> (</a:t>
            </a:r>
            <a:r>
              <a:rPr lang="en-SG" dirty="0">
                <a:hlinkClick r:id="rId9"/>
              </a:rPr>
              <a:t>https://beta.data.gov.sg/collections/1921/view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96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F6E88-4FF9-F9B4-AFC6-FC490303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76" y="1506072"/>
            <a:ext cx="4979254" cy="37794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Insights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00D8FC28-9AEE-A40F-A6D8-A0212ED0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399" y="876308"/>
            <a:ext cx="4304764" cy="43047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9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9F3E5-8AB2-5CEF-94D0-1CBAEAE5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kern="1200" dirty="0">
                <a:effectLst/>
                <a:latin typeface="+mj-lt"/>
                <a:ea typeface="+mj-ea"/>
                <a:cs typeface="+mj-cs"/>
              </a:rPr>
              <a:t>Historical Trend Of The Unemployment rate over the past decade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6936B-4EEB-091E-70C9-03C8B2E62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1519215"/>
            <a:ext cx="5143499" cy="38962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0E7E08-4953-0444-C924-8F47EAD3A9A5}"/>
              </a:ext>
            </a:extLst>
          </p:cNvPr>
          <p:cNvSpPr txBox="1"/>
          <p:nvPr/>
        </p:nvSpPr>
        <p:spPr>
          <a:xfrm>
            <a:off x="7523105" y="3429000"/>
            <a:ext cx="3754495" cy="271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b="0" i="0" dirty="0">
                <a:solidFill>
                  <a:schemeClr val="tx2"/>
                </a:solidFill>
                <a:effectLst/>
              </a:rPr>
              <a:t>From the Line Graph, we can see that the unemployment rate in Singapore fluctuates </a:t>
            </a:r>
            <a:r>
              <a:rPr lang="en-US" b="0" i="0">
                <a:solidFill>
                  <a:schemeClr val="tx2"/>
                </a:solidFill>
                <a:effectLst/>
              </a:rPr>
              <a:t>alot</a:t>
            </a:r>
            <a:r>
              <a:rPr lang="en-US" b="0" i="0" dirty="0">
                <a:solidFill>
                  <a:schemeClr val="tx2"/>
                </a:solidFill>
                <a:effectLst/>
              </a:rPr>
              <a:t> . however in 2020 , the unemployment rate increased significantly to 3.0%.This could be highly likely due to Covid-19 affecting Job Opportunities.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3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24F1F-DF56-1618-3991-ED38E8DD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>
            <a:normAutofit/>
          </a:bodyPr>
          <a:lstStyle/>
          <a:p>
            <a:r>
              <a:rPr lang="en-SG" b="1" i="0" dirty="0">
                <a:effectLst/>
                <a:latin typeface="Helvetica Neue"/>
              </a:rPr>
              <a:t>Does Gender Affect Wage?</a:t>
            </a:r>
            <a:br>
              <a:rPr lang="en-SG" b="1" i="0" dirty="0">
                <a:effectLst/>
                <a:latin typeface="Helvetica Neue"/>
              </a:rPr>
            </a:b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250CF-F5C0-F174-DC85-C17E4F7D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38" y="876301"/>
            <a:ext cx="4663823" cy="518202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0A88-0D3A-275C-2046-F0BAE8EA5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105" y="3429000"/>
            <a:ext cx="3754495" cy="2710139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i="0" dirty="0">
                <a:effectLst/>
                <a:latin typeface="Helvetica Neue"/>
              </a:rPr>
              <a:t>Top 5 Industries with the largest gender wage gap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b="1" dirty="0">
              <a:latin typeface="Helvetica Neue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 Neue"/>
              </a:rPr>
              <a:t>From the Bar Graph, We can see that the industries with the largest Gender Wage Gap is business related </a:t>
            </a:r>
            <a:r>
              <a:rPr lang="en-US" sz="1600" b="0" i="0" dirty="0" err="1">
                <a:effectLst/>
                <a:latin typeface="Helvetica Neue"/>
              </a:rPr>
              <a:t>industries.With</a:t>
            </a:r>
            <a:r>
              <a:rPr lang="en-US" sz="1600" b="0" i="0" dirty="0">
                <a:effectLst/>
                <a:latin typeface="Helvetica Neue"/>
              </a:rPr>
              <a:t> Male's wages doubling or close to doubling Female wages</a:t>
            </a:r>
            <a:endParaRPr lang="en-US" sz="1600" b="1" i="0" dirty="0">
              <a:effectLst/>
              <a:latin typeface="Helvetica Neue"/>
            </a:endParaRPr>
          </a:p>
          <a:p>
            <a:pPr>
              <a:lnSpc>
                <a:spcPct val="110000"/>
              </a:lnSpc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864846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784B2-3C1B-3DBA-64E4-6C3F9C43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kern="1200">
                <a:effectLst/>
                <a:latin typeface="+mj-lt"/>
                <a:ea typeface="+mj-ea"/>
                <a:cs typeface="+mj-cs"/>
              </a:rPr>
              <a:t>Wage and Unemployment Rate Difference by Gender</a:t>
            </a:r>
            <a:br>
              <a:rPr lang="en-US" sz="3700" b="1" i="0" kern="1200"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5EBD1-6EE5-C1D4-4A85-1ED681445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1776390"/>
            <a:ext cx="5143499" cy="33818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1916FC-0FB5-CC90-A5CB-998357B6E965}"/>
              </a:ext>
            </a:extLst>
          </p:cNvPr>
          <p:cNvSpPr txBox="1"/>
          <p:nvPr/>
        </p:nvSpPr>
        <p:spPr>
          <a:xfrm>
            <a:off x="7523105" y="3429000"/>
            <a:ext cx="3754495" cy="271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b="0" i="0" dirty="0">
                <a:solidFill>
                  <a:schemeClr val="tx2"/>
                </a:solidFill>
                <a:effectLst/>
              </a:rPr>
              <a:t>In general, Males do earn more than </a:t>
            </a:r>
            <a:r>
              <a:rPr lang="en-US" b="0" i="0" dirty="0" err="1">
                <a:solidFill>
                  <a:schemeClr val="tx2"/>
                </a:solidFill>
                <a:effectLst/>
              </a:rPr>
              <a:t>Females.Males</a:t>
            </a:r>
            <a:r>
              <a:rPr lang="en-US" b="0" i="0" dirty="0">
                <a:solidFill>
                  <a:schemeClr val="tx2"/>
                </a:solidFill>
                <a:effectLst/>
              </a:rPr>
              <a:t> with a Median Wage of around 4500SGD/month and Females with a Median Wage of around 3500SGD/ month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C9A25-6F3C-F3F6-1128-E60E9444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kern="1200">
                <a:effectLst/>
                <a:latin typeface="+mj-lt"/>
                <a:ea typeface="+mj-ea"/>
                <a:cs typeface="+mj-cs"/>
              </a:rPr>
              <a:t>Labour</a:t>
            </a:r>
            <a:r>
              <a:rPr lang="en-US" b="1" i="0" kern="1200" dirty="0">
                <a:effectLst/>
                <a:latin typeface="+mj-lt"/>
                <a:ea typeface="+mj-ea"/>
                <a:cs typeface="+mj-cs"/>
              </a:rPr>
              <a:t> Force by Age &amp; Gender</a:t>
            </a:r>
            <a:br>
              <a:rPr lang="en-US" b="1" i="0" kern="1200" dirty="0">
                <a:effectLst/>
                <a:latin typeface="+mj-lt"/>
                <a:ea typeface="+mj-ea"/>
                <a:cs typeface="+mj-cs"/>
              </a:rPr>
            </a:br>
            <a:endParaRPr lang="en-US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5A8F0-19AC-57A1-8476-6FD6C6EE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23464"/>
            <a:ext cx="5143499" cy="44877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E524A-6048-1672-937A-D3C97EDC5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105" y="3429000"/>
            <a:ext cx="3754495" cy="271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00" b="0" i="0">
                <a:effectLst/>
              </a:rPr>
              <a:t>What we can interpret from this graph is that Females generally retire earlier than Males, at around 50-54 years old. This could be due to females having to take up care giving responsiblities towards their child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531530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E58AF-DB73-FB9A-2D03-A8B0836C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>
            <a:normAutofit/>
          </a:bodyPr>
          <a:lstStyle/>
          <a:p>
            <a:r>
              <a:rPr lang="en-SG" dirty="0"/>
              <a:t>Proportion of Unemployed people</a:t>
            </a:r>
          </a:p>
        </p:txBody>
      </p:sp>
      <p:pic>
        <p:nvPicPr>
          <p:cNvPr id="5" name="Content Placeholder 4" descr="A pie chart with text on it with Crust in the background&#10;&#10;Description automatically generated">
            <a:extLst>
              <a:ext uri="{FF2B5EF4-FFF2-40B4-BE49-F238E27FC236}">
                <a16:creationId xmlns:a16="http://schemas.microsoft.com/office/drawing/2014/main" id="{79B50002-A222-07CE-AA77-2C674975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64910"/>
            <a:ext cx="5143499" cy="420481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33B612-8A59-BD40-0287-CA08897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105" y="3429000"/>
            <a:ext cx="3754495" cy="2710139"/>
          </a:xfrm>
        </p:spPr>
        <p:txBody>
          <a:bodyPr anchor="b">
            <a:normAutofit/>
          </a:bodyPr>
          <a:lstStyle/>
          <a:p>
            <a:r>
              <a:rPr lang="en-US" b="0" i="0" dirty="0">
                <a:effectLst/>
                <a:latin typeface="Helvetica Neue"/>
              </a:rPr>
              <a:t>In General, Unemployed people are equally distributed to male and female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05D65-B410-E552-E501-0F2B2737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latin typeface="+mj-lt"/>
                <a:ea typeface="+mj-ea"/>
                <a:cs typeface="+mj-cs"/>
              </a:rPr>
              <a:t>Does someone’s Education Qualification affect their Employment Chances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2CEA0-0B6E-0E38-53DE-C766B5F3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0" y="876301"/>
            <a:ext cx="4676779" cy="51820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0F0D94-E616-4397-3D4F-A35BAD82E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105" y="3429000"/>
            <a:ext cx="3754495" cy="271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>
                <a:effectLst/>
              </a:rPr>
              <a:t>We can see that as someone's Highest Qualification Attained increases, their chance of unemployment decreaes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3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8A4FC-79D2-1AAA-A732-E64B08FA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kern="1200">
                <a:effectLst/>
                <a:latin typeface="+mj-lt"/>
                <a:ea typeface="+mj-ea"/>
                <a:cs typeface="+mj-cs"/>
              </a:rPr>
              <a:t>Does someone's Age affect their employment chances?</a:t>
            </a:r>
            <a:br>
              <a:rPr lang="en-US" sz="3400" b="1" i="0" kern="1200">
                <a:effectLst/>
                <a:latin typeface="+mj-lt"/>
                <a:ea typeface="+mj-ea"/>
                <a:cs typeface="+mj-cs"/>
              </a:rPr>
            </a:br>
            <a:endParaRPr lang="en-US" sz="3400" kern="120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EB4F5-C98C-9875-0DE4-5E61C6CC9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1487068"/>
            <a:ext cx="5143499" cy="39604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6E6F0-7134-3A2C-BD00-6FDCF9CCAB88}"/>
              </a:ext>
            </a:extLst>
          </p:cNvPr>
          <p:cNvSpPr txBox="1"/>
          <p:nvPr/>
        </p:nvSpPr>
        <p:spPr>
          <a:xfrm>
            <a:off x="7523105" y="3429000"/>
            <a:ext cx="3754495" cy="271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dirty="0">
                <a:solidFill>
                  <a:schemeClr val="tx2"/>
                </a:solidFill>
              </a:rPr>
              <a:t>W</a:t>
            </a:r>
            <a:r>
              <a:rPr lang="en-US" b="0" i="0" dirty="0">
                <a:solidFill>
                  <a:schemeClr val="tx2"/>
                </a:solidFill>
                <a:effectLst/>
              </a:rPr>
              <a:t>e can see from the graph that 15-24 year olds have a very high unemployment rate, this could be due to companies discriminating youths as they have less experience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9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BC28B-BDF0-CA9F-5092-6EF8530A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942" y="895440"/>
            <a:ext cx="5315658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kern="1200">
                <a:effectLst/>
                <a:latin typeface="+mj-lt"/>
                <a:ea typeface="+mj-ea"/>
                <a:cs typeface="+mj-cs"/>
              </a:rPr>
              <a:t>Does Foreign Workforce Affect Residents' Employment Chances?</a:t>
            </a:r>
            <a:br>
              <a:rPr lang="en-US" sz="3700" b="1" i="0" kern="1200"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E711D-2269-1C2C-E1CD-422B2767A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743" y="876301"/>
            <a:ext cx="3713016" cy="2552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A7A45-EA30-54FD-8AE5-C64DAEE2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74" y="3667126"/>
            <a:ext cx="4308354" cy="25526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20325E-4D29-3F4A-EBD0-A103E93C26BA}"/>
              </a:ext>
            </a:extLst>
          </p:cNvPr>
          <p:cNvSpPr txBox="1"/>
          <p:nvPr/>
        </p:nvSpPr>
        <p:spPr>
          <a:xfrm>
            <a:off x="6762340" y="3429000"/>
            <a:ext cx="4515260" cy="271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sz="1700" b="0" i="0">
                <a:solidFill>
                  <a:schemeClr val="tx2"/>
                </a:solidFill>
                <a:effectLst/>
              </a:rPr>
              <a:t>With a R-squared value of 0.538, there is a negative moderate relationship between the number of foreign workforce and unemployed residents.This is unexpected as you would think that as the foreign workforce increaes, there will be a lower job vacancy for residents, by extension , increasing the unemployment rate.However this is not the case.</a:t>
            </a:r>
            <a:endParaRPr lang="en-US" sz="1700" b="1" i="0"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542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84E3C-21D2-BB0B-695D-9C348E53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942" y="895440"/>
            <a:ext cx="5315658" cy="2166415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3700" b="1" i="0">
                <a:effectLst/>
                <a:latin typeface="inherit"/>
              </a:rPr>
              <a:t>How does Unemployment Affect Singapore?</a:t>
            </a:r>
            <a:br>
              <a:rPr lang="en-US" sz="3700" b="1" i="0">
                <a:effectLst/>
                <a:latin typeface="inherit"/>
              </a:rPr>
            </a:br>
            <a:r>
              <a:rPr lang="en-US" sz="3700" b="1" i="0">
                <a:effectLst/>
                <a:latin typeface="inherit"/>
              </a:rPr>
              <a:t>Increased Crime Rates</a:t>
            </a:r>
            <a:br>
              <a:rPr lang="en-US" sz="3700" b="1" i="0">
                <a:effectLst/>
                <a:latin typeface="inherit"/>
              </a:rPr>
            </a:br>
            <a:endParaRPr lang="en-SG" sz="37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69BE3E-8655-3AF9-5472-CBEC91D2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07" y="876301"/>
            <a:ext cx="4035887" cy="2552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A39E5-B40A-5168-CE86-202F36C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1" y="3722132"/>
            <a:ext cx="4381500" cy="244268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199848-424E-646F-037C-DC78CFEA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340" y="3429000"/>
            <a:ext cx="4515260" cy="2710139"/>
          </a:xfrm>
        </p:spPr>
        <p:txBody>
          <a:bodyPr anchor="b">
            <a:normAutofit/>
          </a:bodyPr>
          <a:lstStyle/>
          <a:p>
            <a:r>
              <a:rPr lang="en-US" b="0" i="0" dirty="0">
                <a:effectLst/>
                <a:latin typeface="Helvetica Neue"/>
              </a:rPr>
              <a:t>With a R-squared value of 0.601, there is a positive moderate relationship between the amount of crime cases and unemployment </a:t>
            </a:r>
            <a:r>
              <a:rPr lang="en-US" b="0" i="0">
                <a:effectLst/>
                <a:latin typeface="Helvetica Neue"/>
              </a:rPr>
              <a:t>rate.This</a:t>
            </a:r>
            <a:r>
              <a:rPr lang="en-US" b="0" i="0" dirty="0">
                <a:effectLst/>
                <a:latin typeface="Helvetica Neue"/>
              </a:rPr>
              <a:t> tells us that Unemployment could cause an increase in crime cases.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6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00DF-18D5-45A3-070B-EB6D04A2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avgMonthWagebySex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A49B-6479-E0E5-DACE-6CE0DEB0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*Monthly Wage by Sex*</a:t>
            </a:r>
          </a:p>
          <a:p>
            <a:pPr marL="0" indent="0">
              <a:buNone/>
            </a:pPr>
            <a:r>
              <a:rPr lang="en-US" dirty="0"/>
              <a:t>This dataset has 75 rows and 3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sex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average_monthly_earnings</a:t>
            </a:r>
            <a:r>
              <a:rPr lang="en-US" dirty="0"/>
              <a:t> (Data Type: int64)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269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AD38BC0C-F9EA-BC19-56B2-9CAC931B3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12" b="208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15583-D818-15F0-5B1C-A565679A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Thank you for your kind attention!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7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BC0A-E939-B9E4-CE3F-3E15470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UnemploymentbyEducation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B2E5C-62DA-8EE0-A468-AE6638508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*Unemployment Rate by HQA*</a:t>
            </a:r>
          </a:p>
          <a:p>
            <a:pPr marL="0" indent="0">
              <a:buNone/>
            </a:pPr>
            <a:r>
              <a:rPr lang="en-US" dirty="0"/>
              <a:t>This dataset has 155 rows and 3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highest_qualification_attained</a:t>
            </a:r>
            <a:r>
              <a:rPr lang="en-US" dirty="0"/>
              <a:t>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unemployment_rate</a:t>
            </a:r>
            <a:r>
              <a:rPr lang="en-US" dirty="0"/>
              <a:t> (Data Type: float64)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734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3382-91C2-24C3-1B3B-8DE79813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UnemploymentbyAge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CFD4-3DF3-3964-D8DC-F8B40CC2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*Unemployment Rate by Age*</a:t>
            </a:r>
          </a:p>
          <a:p>
            <a:pPr marL="0" indent="0">
              <a:buNone/>
            </a:pPr>
            <a:r>
              <a:rPr lang="en-US" dirty="0"/>
              <a:t>This dataset has 279 rows and 3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age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unemployment_rate</a:t>
            </a:r>
            <a:r>
              <a:rPr lang="en-US" dirty="0"/>
              <a:t> (Data Type: float64)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695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AE9D-952D-36E8-1EBF-3EEE51C9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UnemploymentYearly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02B31-8BEB-46F8-3C03-9F5D0E4F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*Unemployment Rate Annually*</a:t>
            </a:r>
          </a:p>
          <a:p>
            <a:pPr marL="0" indent="0">
              <a:buNone/>
            </a:pPr>
            <a:r>
              <a:rPr lang="en-US" dirty="0"/>
              <a:t>This dataset has 31 rows and 3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residential_status</a:t>
            </a:r>
            <a:r>
              <a:rPr lang="en-US" dirty="0"/>
              <a:t>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unemployment_rate</a:t>
            </a:r>
            <a:r>
              <a:rPr lang="en-US" dirty="0"/>
              <a:t> (Data Type: float64)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4180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6D48-E56F-1438-F8DB-F06D077E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wageByIndustryByGender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DD8-7921-AD56-E133-C244E7D8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dirty="0"/>
              <a:t>*Wage by Industry &amp; Gender*</a:t>
            </a:r>
          </a:p>
          <a:p>
            <a:pPr marL="0" indent="0">
              <a:buNone/>
            </a:pPr>
            <a:r>
              <a:rPr lang="en-SG" dirty="0"/>
              <a:t>This dataset has 528 rows and 6 columns</a:t>
            </a:r>
          </a:p>
          <a:p>
            <a:pPr marL="0" indent="0">
              <a:buNone/>
            </a:pPr>
            <a:r>
              <a:rPr lang="en-SG" dirty="0"/>
              <a:t>Column Data</a:t>
            </a:r>
          </a:p>
          <a:p>
            <a:pPr marL="0" indent="0">
              <a:buNone/>
            </a:pPr>
            <a:r>
              <a:rPr lang="en-SG" dirty="0"/>
              <a:t>- Name: year (Data Type: int64)</a:t>
            </a:r>
          </a:p>
          <a:p>
            <a:pPr marL="0" indent="0">
              <a:buNone/>
            </a:pPr>
            <a:r>
              <a:rPr lang="en-SG" dirty="0"/>
              <a:t>- Name: </a:t>
            </a:r>
            <a:r>
              <a:rPr lang="en-SG" dirty="0" err="1"/>
              <a:t>occ_desc</a:t>
            </a:r>
            <a:r>
              <a:rPr lang="en-SG" dirty="0"/>
              <a:t> (Data Type: object)</a:t>
            </a:r>
          </a:p>
          <a:p>
            <a:pPr marL="0" indent="0">
              <a:buNone/>
            </a:pPr>
            <a:r>
              <a:rPr lang="en-SG" dirty="0"/>
              <a:t>- Name: sex1 (Data Type: object)</a:t>
            </a:r>
          </a:p>
          <a:p>
            <a:pPr marL="0" indent="0">
              <a:buNone/>
            </a:pPr>
            <a:r>
              <a:rPr lang="en-SG" dirty="0"/>
              <a:t>- Name: sex2 (Data Type: object)</a:t>
            </a:r>
          </a:p>
          <a:p>
            <a:pPr marL="0" indent="0">
              <a:buNone/>
            </a:pPr>
            <a:r>
              <a:rPr lang="en-SG" dirty="0"/>
              <a:t>- Name: mthly_gross_wage_50_pctile (Data Type: int64)</a:t>
            </a:r>
          </a:p>
          <a:p>
            <a:pPr marL="0" indent="0">
              <a:buNone/>
            </a:pPr>
            <a:r>
              <a:rPr lang="en-SG" dirty="0"/>
              <a:t>- Name: mthly_basic_wage_50_pctile (Data Type: int64)</a:t>
            </a:r>
          </a:p>
          <a:p>
            <a:pPr marL="0" indent="0">
              <a:buNone/>
            </a:pPr>
            <a:r>
              <a:rPr lang="en-SG" dirty="0"/>
              <a:t>There is 0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07737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491D-98F5-DA66-A8B5-8631B6D3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TotalForeignWorkforce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1633-03FF-EEED-4F54-4CAD7A93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*Total Foreign Workforce*</a:t>
            </a:r>
          </a:p>
          <a:p>
            <a:pPr marL="0" indent="0">
              <a:buNone/>
            </a:pPr>
            <a:r>
              <a:rPr lang="en-US" dirty="0"/>
              <a:t>This dataset has 6 rows and 2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month (Data Type: object)</a:t>
            </a:r>
          </a:p>
          <a:p>
            <a:pPr marL="0" indent="0">
              <a:buNone/>
            </a:pPr>
            <a:r>
              <a:rPr lang="en-US" dirty="0"/>
              <a:t>- Name: count (Data Type: object)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524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C1EC-A63D-6911-55B3-D1A8893F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ResidentUnemploymentRateAnnual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261-A299-57F9-ABFB-4B1B24D8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*Resident Unemployment Rate Annually*</a:t>
            </a:r>
          </a:p>
          <a:p>
            <a:pPr marL="0" indent="0">
              <a:buNone/>
            </a:pPr>
            <a:r>
              <a:rPr lang="en-US" dirty="0"/>
              <a:t>This dataset has 31 rows and 3 columns</a:t>
            </a:r>
          </a:p>
          <a:p>
            <a:pPr marL="0" indent="0">
              <a:buNone/>
            </a:pPr>
            <a:r>
              <a:rPr lang="en-US" dirty="0"/>
              <a:t>Column Data</a:t>
            </a:r>
          </a:p>
          <a:p>
            <a:pPr marL="0" indent="0">
              <a:buNone/>
            </a:pPr>
            <a:r>
              <a:rPr lang="en-US" dirty="0"/>
              <a:t>- Name: year (Data Type: int64)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residential_status</a:t>
            </a:r>
            <a:r>
              <a:rPr lang="en-US" dirty="0"/>
              <a:t> (Data Type: object)</a:t>
            </a:r>
          </a:p>
          <a:p>
            <a:pPr marL="0" indent="0">
              <a:buNone/>
            </a:pPr>
            <a:r>
              <a:rPr lang="en-US" dirty="0"/>
              <a:t>- Name: </a:t>
            </a:r>
            <a:r>
              <a:rPr lang="en-US" dirty="0" err="1"/>
              <a:t>unemployment_rate</a:t>
            </a:r>
            <a:r>
              <a:rPr lang="en-US" dirty="0"/>
              <a:t> (Data Type: float64)</a:t>
            </a:r>
          </a:p>
          <a:p>
            <a:pPr marL="0" indent="0">
              <a:buNone/>
            </a:pPr>
            <a:r>
              <a:rPr lang="en-US" dirty="0"/>
              <a:t>There is 0 missing values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0894765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1733</Words>
  <Application>Microsoft Office PowerPoint</Application>
  <PresentationFormat>Widescreen</PresentationFormat>
  <Paragraphs>173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Helvetica Neue</vt:lpstr>
      <vt:lpstr>inherit</vt:lpstr>
      <vt:lpstr>Arial</vt:lpstr>
      <vt:lpstr>Calibri</vt:lpstr>
      <vt:lpstr>Georgia Pro Light</vt:lpstr>
      <vt:lpstr>VaultVTI</vt:lpstr>
      <vt:lpstr>How does the demographic characteristics and background of someone affect wage or employment chances?</vt:lpstr>
      <vt:lpstr>All datasets used</vt:lpstr>
      <vt:lpstr>avgMonthWagebySex</vt:lpstr>
      <vt:lpstr>UnemploymentbyEducation</vt:lpstr>
      <vt:lpstr>UnemploymentbyAge</vt:lpstr>
      <vt:lpstr>UnemploymentYearly</vt:lpstr>
      <vt:lpstr>wageByIndustryByGender</vt:lpstr>
      <vt:lpstr>TotalForeignWorkforce</vt:lpstr>
      <vt:lpstr>ResidentUnemploymentRateAnnual</vt:lpstr>
      <vt:lpstr>crimeRate</vt:lpstr>
      <vt:lpstr>ResidentLabourForcebyLabourForceStatusAgeAndSex</vt:lpstr>
      <vt:lpstr>Dropping Unnecessary Columns &amp; Rows</vt:lpstr>
      <vt:lpstr>Subsetting Columns &amp; Rows</vt:lpstr>
      <vt:lpstr>Groupby</vt:lpstr>
      <vt:lpstr>avgMonthWagebySex</vt:lpstr>
      <vt:lpstr>UnemploymentYearly</vt:lpstr>
      <vt:lpstr>wageByIndustryByGender</vt:lpstr>
      <vt:lpstr>TotalForeignWorkforce</vt:lpstr>
      <vt:lpstr>ResidentUnemploymentRateAnnual</vt:lpstr>
      <vt:lpstr>Insights </vt:lpstr>
      <vt:lpstr>Historical Trend Of The Unemployment rate over the past decade</vt:lpstr>
      <vt:lpstr>Does Gender Affect Wage? </vt:lpstr>
      <vt:lpstr>Wage and Unemployment Rate Difference by Gender </vt:lpstr>
      <vt:lpstr>Labour Force by Age &amp; Gender </vt:lpstr>
      <vt:lpstr>Proportion of Unemployed people</vt:lpstr>
      <vt:lpstr>Does someone’s Education Qualification affect their Employment Chances</vt:lpstr>
      <vt:lpstr>Does someone's Age affect their employment chances? </vt:lpstr>
      <vt:lpstr>Does Foreign Workforce Affect Residents' Employment Chances? </vt:lpstr>
      <vt:lpstr>How does Unemployment Affect Singapore? Increased Crime Rates </vt:lpstr>
      <vt:lpstr>Thank you for your kind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the demographic characteristics and background of someone affect wage or employment chances?</dc:title>
  <dc:creator>LIM SONG HAN</dc:creator>
  <cp:lastModifiedBy>LIM SONG HAN</cp:lastModifiedBy>
  <cp:revision>2</cp:revision>
  <dcterms:created xsi:type="dcterms:W3CDTF">2024-02-05T09:56:16Z</dcterms:created>
  <dcterms:modified xsi:type="dcterms:W3CDTF">2024-02-05T15:44:13Z</dcterms:modified>
</cp:coreProperties>
</file>